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oboto-italic.fntdata"/><Relationship Id="rId14" Type="http://schemas.openxmlformats.org/officeDocument/2006/relationships/slide" Target="slides/slide10.xml"/><Relationship Id="rId36" Type="http://schemas.openxmlformats.org/officeDocument/2006/relationships/font" Target="fonts/Robot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e5a45d5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e5a45d5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e5a45d5d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e5a45d5d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e4d5b155b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e4d5b155b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4317af0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4317af0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dceff0ff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dceff0ff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dd68aa03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dd68aa03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dd2a526e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dd2a526e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e7b7ae6a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e7b7ae6a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dd2a526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dd2a526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dd2a526e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dd2a526e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e4317af0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e4317af0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dd2a526e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dd2a526e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dd2a526e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dd2a526e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dd2a526e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dd2a526e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dd68aa03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dd68aa03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dd68aa03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dd68aa03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dd68aa03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dd68aa03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dd68aa03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dd68aa03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e7b7ae6a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e7b7ae6a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e7b7ae6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e7b7ae6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e7b7ae6a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e7b7ae6a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c9c15d4a7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c9c15d4a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e7b7ae6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e7b7ae6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e5a45d5d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e5a45d5d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e5a45d5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e5a45d5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cab22444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cab22444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e4d5b15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e4d5b15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e4d5b155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e4d5b155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dd68aa03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dd68aa03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0" y="1045325"/>
            <a:ext cx="9144000" cy="15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/>
              <a:t>Javascript</a:t>
            </a:r>
            <a:endParaRPr sz="96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0" y="2715925"/>
            <a:ext cx="91440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Moderninho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ctrTitle"/>
          </p:nvPr>
        </p:nvSpPr>
        <p:spPr>
          <a:xfrm>
            <a:off x="59800" y="2090250"/>
            <a:ext cx="9144000" cy="9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Template Strings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215300" y="2170925"/>
            <a:ext cx="869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Template Strings são simplesmente a maneira mais fácil de melhorar a legibilidade do código Javascript ao trabalhar com strings.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215300" y="1324625"/>
            <a:ext cx="8928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O que é?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/>
        </p:nvSpPr>
        <p:spPr>
          <a:xfrm>
            <a:off x="131575" y="933000"/>
            <a:ext cx="38637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Observe o código abaixo: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50" y="1471200"/>
            <a:ext cx="7286625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239250" y="3468875"/>
            <a:ext cx="7286700" cy="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Como podemos fazer usando Template String?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/>
        </p:nvSpPr>
        <p:spPr>
          <a:xfrm>
            <a:off x="104125" y="705375"/>
            <a:ext cx="67692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Como criar um template string: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-GB" sz="1800">
                <a:solidFill>
                  <a:srgbClr val="FFFFFF"/>
                </a:solidFill>
              </a:rPr>
              <a:t>Para criarmos um template string é preciso usar o acento grave (</a:t>
            </a:r>
            <a:r>
              <a:rPr lang="en-GB" sz="1800">
                <a:solidFill>
                  <a:srgbClr val="FF9900"/>
                </a:solidFill>
              </a:rPr>
              <a:t>``</a:t>
            </a:r>
            <a:r>
              <a:rPr lang="en-GB" sz="1800">
                <a:solidFill>
                  <a:srgbClr val="FFFFFF"/>
                </a:solidFill>
              </a:rPr>
              <a:t>) em vez das aspas (</a:t>
            </a:r>
            <a:r>
              <a:rPr lang="en-GB" sz="1800">
                <a:solidFill>
                  <a:srgbClr val="FF9900"/>
                </a:solidFill>
              </a:rPr>
              <a:t>“”</a:t>
            </a:r>
            <a:r>
              <a:rPr lang="en-GB" sz="1800">
                <a:solidFill>
                  <a:srgbClr val="FFFFFF"/>
                </a:solidFill>
              </a:rPr>
              <a:t> ou </a:t>
            </a:r>
            <a:r>
              <a:rPr lang="en-GB" sz="1800">
                <a:solidFill>
                  <a:srgbClr val="FF9900"/>
                </a:solidFill>
              </a:rPr>
              <a:t>‘’</a:t>
            </a:r>
            <a:r>
              <a:rPr lang="en-GB" sz="1800">
                <a:solidFill>
                  <a:srgbClr val="FFFFFF"/>
                </a:solidFill>
              </a:rPr>
              <a:t>);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-GB" sz="1800">
                <a:solidFill>
                  <a:srgbClr val="FFFFFF"/>
                </a:solidFill>
              </a:rPr>
              <a:t>Para adicionar as variáveis na string basta usar a expressão  </a:t>
            </a:r>
            <a:r>
              <a:rPr lang="en-GB" sz="1800">
                <a:solidFill>
                  <a:srgbClr val="FF9900"/>
                </a:solidFill>
              </a:rPr>
              <a:t>${</a:t>
            </a:r>
            <a:r>
              <a:rPr lang="en-GB" sz="1800">
                <a:solidFill>
                  <a:srgbClr val="FF0000"/>
                </a:solidFill>
              </a:rPr>
              <a:t> </a:t>
            </a:r>
            <a:r>
              <a:rPr lang="en-GB" sz="1800">
                <a:solidFill>
                  <a:srgbClr val="FFFFFF"/>
                </a:solidFill>
              </a:rPr>
              <a:t>sua variável </a:t>
            </a:r>
            <a:r>
              <a:rPr lang="en-GB" sz="1800">
                <a:solidFill>
                  <a:srgbClr val="FF9900"/>
                </a:solidFill>
              </a:rPr>
              <a:t>}</a:t>
            </a:r>
            <a:r>
              <a:rPr lang="en-GB" sz="1800">
                <a:solidFill>
                  <a:srgbClr val="FFFFFF"/>
                </a:solidFill>
              </a:rPr>
              <a:t>;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00" y="2702200"/>
            <a:ext cx="6638925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8725" y="1569525"/>
            <a:ext cx="1892375" cy="315198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7058725" y="1728000"/>
            <a:ext cx="18924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9900"/>
                </a:solidFill>
              </a:rPr>
              <a:t>É só isso?</a:t>
            </a:r>
            <a:endParaRPr b="1" sz="220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ctrTitle"/>
          </p:nvPr>
        </p:nvSpPr>
        <p:spPr>
          <a:xfrm>
            <a:off x="0" y="1046225"/>
            <a:ext cx="91440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Desafio</a:t>
            </a:r>
            <a:endParaRPr/>
          </a:p>
        </p:txBody>
      </p:sp>
      <p:sp>
        <p:nvSpPr>
          <p:cNvPr id="170" name="Google Shape;170;p26"/>
          <p:cNvSpPr txBox="1"/>
          <p:nvPr/>
        </p:nvSpPr>
        <p:spPr>
          <a:xfrm>
            <a:off x="0" y="1977750"/>
            <a:ext cx="91440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Vamos criar a seguinte string: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</a:t>
            </a:r>
            <a:r>
              <a:rPr b="1" lang="en-GB" sz="12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#################################################</a:t>
            </a:r>
            <a:endParaRPr sz="12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2860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   #         Template string é muito massa.        #                       </a:t>
            </a:r>
            <a:endParaRPr sz="12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#         Esse desafio não tá com nada em!      #</a:t>
            </a:r>
            <a:endParaRPr sz="12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#################################################</a:t>
            </a:r>
            <a:endParaRPr sz="12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	              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0475"/>
            <a:ext cx="9144000" cy="422254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0" y="3193750"/>
            <a:ext cx="91440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Let’s code</a:t>
            </a:r>
            <a:endParaRPr b="1" sz="60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ctrTitle"/>
          </p:nvPr>
        </p:nvSpPr>
        <p:spPr>
          <a:xfrm>
            <a:off x="59800" y="2090250"/>
            <a:ext cx="9144000" cy="9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Arrow Function</a:t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/>
        </p:nvSpPr>
        <p:spPr>
          <a:xfrm>
            <a:off x="263775" y="467600"/>
            <a:ext cx="49515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Antes de falar sobre arrow function, vamos entender como se declara uma função “normal”: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75" y="1579075"/>
            <a:ext cx="3984150" cy="13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4867750" y="1498700"/>
            <a:ext cx="3537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Funções também podem ser criadas como variáveis: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750" y="2338100"/>
            <a:ext cx="3740350" cy="1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/>
        </p:nvSpPr>
        <p:spPr>
          <a:xfrm>
            <a:off x="119875" y="399150"/>
            <a:ext cx="39474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Para transformar a função abaixo em uma arrow function, vamos considerar apenas as funções passadas por variável: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75" y="2035725"/>
            <a:ext cx="3740350" cy="15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4508525" y="1015975"/>
            <a:ext cx="41244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A mesma função, usando arrow function, fica da seguinte forma: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4508525" y="3405000"/>
            <a:ext cx="34404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E ela pode ficar ainda menor: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725" y="1826275"/>
            <a:ext cx="3440498" cy="13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5725" y="3890475"/>
            <a:ext cx="3221500" cy="9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/>
        </p:nvSpPr>
        <p:spPr>
          <a:xfrm>
            <a:off x="35875" y="430625"/>
            <a:ext cx="42477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Passando parâmetro na função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4648475" y="1052825"/>
            <a:ext cx="36207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Usando a Arrow Function: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5" y="1052825"/>
            <a:ext cx="4247750" cy="14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475" y="1602700"/>
            <a:ext cx="3252600" cy="13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620000" y="3297125"/>
            <a:ext cx="32526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E ela pode ficar ainda menor: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00" y="3855425"/>
            <a:ext cx="4358250" cy="8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-3949" l="0" r="0" t="3950"/>
          <a:stretch/>
        </p:blipFill>
        <p:spPr>
          <a:xfrm>
            <a:off x="167450" y="1051836"/>
            <a:ext cx="3540900" cy="3540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4964050" y="1398925"/>
            <a:ext cx="33492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Fronteira Rafael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Fronteira Rafael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fronteira_rafael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rafael_fronteira@hotmail.com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113" y="2007917"/>
            <a:ext cx="316850" cy="30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7088" y="2597500"/>
            <a:ext cx="316875" cy="3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8475" y="1458750"/>
            <a:ext cx="374124" cy="3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1691" y="3162051"/>
            <a:ext cx="347694" cy="2511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3708350" y="3732025"/>
            <a:ext cx="54597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Rafael S. Fronteira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ctrTitle"/>
          </p:nvPr>
        </p:nvSpPr>
        <p:spPr>
          <a:xfrm>
            <a:off x="100" y="2090250"/>
            <a:ext cx="9144000" cy="9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Manipulando Listas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/>
        </p:nvSpPr>
        <p:spPr>
          <a:xfrm>
            <a:off x="107675" y="969025"/>
            <a:ext cx="61602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Array é um objeto que pode guardar vários valores. Não é necessário definir o tamanho do array, nem mesmo o tipo de dados que ele vai armazenar.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O array em Javascript sempre começa na posição zero.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5" y="2401050"/>
            <a:ext cx="582930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/>
        </p:nvSpPr>
        <p:spPr>
          <a:xfrm>
            <a:off x="83725" y="1011600"/>
            <a:ext cx="8086200" cy="4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Todo array em Javascript possui </a:t>
            </a:r>
            <a:r>
              <a:rPr lang="en-GB" sz="1800">
                <a:solidFill>
                  <a:srgbClr val="FFFFFF"/>
                </a:solidFill>
              </a:rPr>
              <a:t>métodos</a:t>
            </a:r>
            <a:r>
              <a:rPr lang="en-GB" sz="1800">
                <a:solidFill>
                  <a:srgbClr val="FFFFFF"/>
                </a:solidFill>
              </a:rPr>
              <a:t> de manipulação. Esses métodos ajudam a percorrer, modificar e buscar itens da lista.</a:t>
            </a:r>
            <a:br>
              <a:rPr lang="en-GB" sz="1800">
                <a:solidFill>
                  <a:srgbClr val="FFFFFF"/>
                </a:solidFill>
              </a:rPr>
            </a:br>
            <a:r>
              <a:rPr lang="en-GB" sz="1800">
                <a:solidFill>
                  <a:srgbClr val="FFFFFF"/>
                </a:solidFill>
              </a:rPr>
              <a:t>Vamos ver quatro métodos de manipulação: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800">
                <a:solidFill>
                  <a:srgbClr val="FFFFFF"/>
                </a:solidFill>
              </a:rPr>
            </a:br>
            <a:r>
              <a:rPr b="1" lang="en-GB" sz="1800">
                <a:solidFill>
                  <a:srgbClr val="FF9900"/>
                </a:solidFill>
              </a:rPr>
              <a:t>- forEach()</a:t>
            </a:r>
            <a:r>
              <a:rPr lang="en-GB" sz="1800">
                <a:solidFill>
                  <a:srgbClr val="FF9900"/>
                </a:solidFill>
              </a:rPr>
              <a:t> </a:t>
            </a:r>
            <a:endParaRPr sz="18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Percorre cada item da lista.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9900"/>
                </a:solidFill>
              </a:rPr>
              <a:t>- </a:t>
            </a:r>
            <a:r>
              <a:rPr b="1" lang="en-GB" sz="1800">
                <a:solidFill>
                  <a:srgbClr val="FF9900"/>
                </a:solidFill>
              </a:rPr>
              <a:t>find()</a:t>
            </a:r>
            <a:endParaRPr b="1" sz="18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	</a:t>
            </a:r>
            <a:r>
              <a:rPr lang="en-GB">
                <a:solidFill>
                  <a:srgbClr val="FFFFFF"/>
                </a:solidFill>
              </a:rPr>
              <a:t>Retorna o primeiro item que satisfaz uma condição de teste.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       Caso  contrário, será retornado ‘undefined’.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9900"/>
                </a:solidFill>
              </a:rPr>
              <a:t>- </a:t>
            </a:r>
            <a:r>
              <a:rPr b="1" lang="en-GB" sz="1800">
                <a:solidFill>
                  <a:srgbClr val="FF9900"/>
                </a:solidFill>
              </a:rPr>
              <a:t>filter()</a:t>
            </a:r>
            <a:endParaRPr b="1" sz="18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	</a:t>
            </a:r>
            <a:r>
              <a:rPr lang="en-GB">
                <a:solidFill>
                  <a:srgbClr val="FFFFFF"/>
                </a:solidFill>
              </a:rPr>
              <a:t>Cria um novo array com base nas condições passadas.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9900"/>
                </a:solidFill>
              </a:rPr>
              <a:t>- </a:t>
            </a:r>
            <a:r>
              <a:rPr b="1" lang="en-GB" sz="1800">
                <a:solidFill>
                  <a:srgbClr val="FF9900"/>
                </a:solidFill>
              </a:rPr>
              <a:t>map()</a:t>
            </a:r>
            <a:endParaRPr b="1" sz="18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	</a:t>
            </a:r>
            <a:r>
              <a:rPr lang="en-GB">
                <a:solidFill>
                  <a:srgbClr val="FFFFFF"/>
                </a:solidFill>
              </a:rPr>
              <a:t>Cria um novo array baseado em uma função que será executada para cada elemento.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0475"/>
            <a:ext cx="9144000" cy="422254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/>
        </p:nvSpPr>
        <p:spPr>
          <a:xfrm>
            <a:off x="0" y="3193750"/>
            <a:ext cx="91440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Let’s code</a:t>
            </a:r>
            <a:endParaRPr b="1" sz="60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ctrTitle"/>
          </p:nvPr>
        </p:nvSpPr>
        <p:spPr>
          <a:xfrm>
            <a:off x="100" y="2090250"/>
            <a:ext cx="9144000" cy="9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Promise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/>
        </p:nvSpPr>
        <p:spPr>
          <a:xfrm>
            <a:off x="203350" y="502400"/>
            <a:ext cx="65190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O que é?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Promise é um objeto que vai retornar alguma coisa no futuro. Essa “coisa” pode, ou não, ter um valor.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7" name="Google Shape;247;p38"/>
          <p:cNvSpPr txBox="1"/>
          <p:nvPr/>
        </p:nvSpPr>
        <p:spPr>
          <a:xfrm>
            <a:off x="203350" y="2141125"/>
            <a:ext cx="7332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A promise tem três estados:</a:t>
            </a:r>
            <a:endParaRPr sz="2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b="1" lang="en-GB" sz="1800">
                <a:solidFill>
                  <a:srgbClr val="FF9900"/>
                </a:solidFill>
              </a:rPr>
              <a:t>Pendente:</a:t>
            </a:r>
            <a:r>
              <a:rPr b="1" lang="en-GB" sz="1800">
                <a:solidFill>
                  <a:srgbClr val="FFFFFF"/>
                </a:solidFill>
              </a:rPr>
              <a:t> </a:t>
            </a:r>
            <a:r>
              <a:rPr lang="en-GB" sz="1800">
                <a:solidFill>
                  <a:srgbClr val="FFFFFF"/>
                </a:solidFill>
              </a:rPr>
              <a:t>Estado inicial. Não está preenchida ou rejeitada.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b="1" lang="en-GB" sz="1800">
                <a:solidFill>
                  <a:srgbClr val="FF9900"/>
                </a:solidFill>
              </a:rPr>
              <a:t>Preenchida:</a:t>
            </a:r>
            <a:r>
              <a:rPr b="1" lang="en-GB" sz="1800">
                <a:solidFill>
                  <a:srgbClr val="FFFFFF"/>
                </a:solidFill>
              </a:rPr>
              <a:t> </a:t>
            </a:r>
            <a:r>
              <a:rPr lang="en-GB" sz="1800">
                <a:solidFill>
                  <a:srgbClr val="FFFFFF"/>
                </a:solidFill>
              </a:rPr>
              <a:t>Significa que a operação foi completada com sucesso.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b="1" lang="en-GB" sz="1800">
                <a:solidFill>
                  <a:srgbClr val="FF9900"/>
                </a:solidFill>
              </a:rPr>
              <a:t>Rejeitada:</a:t>
            </a:r>
            <a:r>
              <a:rPr b="1" lang="en-GB" sz="1800">
                <a:solidFill>
                  <a:srgbClr val="FFFFFF"/>
                </a:solidFill>
              </a:rPr>
              <a:t> </a:t>
            </a:r>
            <a:r>
              <a:rPr lang="en-GB" sz="1800">
                <a:solidFill>
                  <a:srgbClr val="FFFFFF"/>
                </a:solidFill>
              </a:rPr>
              <a:t>Significa que a operação falhou.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/>
        </p:nvSpPr>
        <p:spPr>
          <a:xfrm>
            <a:off x="0" y="442600"/>
            <a:ext cx="68898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Quando e quem recebe o resultado da promise?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53" name="Google Shape;253;p39"/>
          <p:cNvSpPr txBox="1"/>
          <p:nvPr/>
        </p:nvSpPr>
        <p:spPr>
          <a:xfrm>
            <a:off x="3310025" y="1681450"/>
            <a:ext cx="20694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Depende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54" name="Google Shape;254;p39"/>
          <p:cNvSpPr txBox="1"/>
          <p:nvPr/>
        </p:nvSpPr>
        <p:spPr>
          <a:xfrm>
            <a:off x="152400" y="2781825"/>
            <a:ext cx="3384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Se o retorno for </a:t>
            </a:r>
            <a:r>
              <a:rPr b="1" lang="en-GB" sz="1800" u="sng">
                <a:solidFill>
                  <a:srgbClr val="FF9900"/>
                </a:solidFill>
              </a:rPr>
              <a:t>sucesso</a:t>
            </a:r>
            <a:r>
              <a:rPr lang="en-GB" sz="1800">
                <a:solidFill>
                  <a:srgbClr val="FFFFFF"/>
                </a:solidFill>
              </a:rPr>
              <a:t>, quem pega o resultado é o método </a:t>
            </a:r>
            <a:r>
              <a:rPr b="1" lang="en-GB" sz="1800">
                <a:solidFill>
                  <a:srgbClr val="FF9900"/>
                </a:solidFill>
              </a:rPr>
              <a:t>then() </a:t>
            </a:r>
            <a:r>
              <a:rPr lang="en-GB" sz="1800">
                <a:solidFill>
                  <a:srgbClr val="FFFFFF"/>
                </a:solidFill>
              </a:rPr>
              <a:t>da promise</a:t>
            </a:r>
            <a:r>
              <a:rPr lang="en-GB" sz="1800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5" name="Google Shape;255;p39"/>
          <p:cNvSpPr txBox="1"/>
          <p:nvPr/>
        </p:nvSpPr>
        <p:spPr>
          <a:xfrm>
            <a:off x="5234600" y="2781825"/>
            <a:ext cx="37539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Se o retorno for </a:t>
            </a:r>
            <a:r>
              <a:rPr b="1" lang="en-GB" sz="1800" u="sng">
                <a:solidFill>
                  <a:srgbClr val="FF9900"/>
                </a:solidFill>
              </a:rPr>
              <a:t>rejeitado</a:t>
            </a:r>
            <a:r>
              <a:rPr lang="en-GB" sz="1800">
                <a:solidFill>
                  <a:srgbClr val="FFFFFF"/>
                </a:solidFill>
              </a:rPr>
              <a:t>, quem pega o resultado é o método </a:t>
            </a:r>
            <a:r>
              <a:rPr b="1" lang="en-GB" sz="1800">
                <a:solidFill>
                  <a:srgbClr val="FF9900"/>
                </a:solidFill>
              </a:rPr>
              <a:t>catch()</a:t>
            </a:r>
            <a:r>
              <a:rPr lang="en-GB" sz="1800">
                <a:solidFill>
                  <a:srgbClr val="FF9900"/>
                </a:solidFill>
              </a:rPr>
              <a:t> </a:t>
            </a:r>
            <a:r>
              <a:rPr lang="en-GB" sz="1800">
                <a:solidFill>
                  <a:srgbClr val="FFFFFF"/>
                </a:solidFill>
              </a:rPr>
              <a:t>da promise.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/>
        </p:nvSpPr>
        <p:spPr>
          <a:xfrm>
            <a:off x="287050" y="442600"/>
            <a:ext cx="6136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O fluxo completo de uma promise</a:t>
            </a:r>
            <a:r>
              <a:rPr lang="en-GB" sz="2400">
                <a:solidFill>
                  <a:srgbClr val="FFFFFF"/>
                </a:solidFill>
              </a:rPr>
              <a:t>: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62" y="1136375"/>
            <a:ext cx="8569875" cy="37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0475"/>
            <a:ext cx="9144000" cy="422254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 txBox="1"/>
          <p:nvPr/>
        </p:nvSpPr>
        <p:spPr>
          <a:xfrm>
            <a:off x="0" y="3193750"/>
            <a:ext cx="91440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Let’s code</a:t>
            </a:r>
            <a:endParaRPr b="1" sz="60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ctrTitle"/>
          </p:nvPr>
        </p:nvSpPr>
        <p:spPr>
          <a:xfrm>
            <a:off x="0" y="320725"/>
            <a:ext cx="9144000" cy="8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Sumário</a:t>
            </a:r>
            <a:endParaRPr sz="4800"/>
          </a:p>
        </p:txBody>
      </p:sp>
      <p:sp>
        <p:nvSpPr>
          <p:cNvPr id="103" name="Google Shape;103;p15"/>
          <p:cNvSpPr txBox="1"/>
          <p:nvPr/>
        </p:nvSpPr>
        <p:spPr>
          <a:xfrm>
            <a:off x="94125" y="1147738"/>
            <a:ext cx="5915700" cy="3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AutoNum type="arabicPeriod"/>
            </a:pPr>
            <a:r>
              <a:rPr lang="en-GB" sz="3000">
                <a:solidFill>
                  <a:srgbClr val="FFFFFF"/>
                </a:solidFill>
              </a:rPr>
              <a:t>Variáveis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AutoNum type="arabicPeriod"/>
            </a:pPr>
            <a:r>
              <a:rPr lang="en-GB" sz="3000">
                <a:solidFill>
                  <a:srgbClr val="FFFFFF"/>
                </a:solidFill>
              </a:rPr>
              <a:t>Template String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AutoNum type="arabicPeriod"/>
            </a:pPr>
            <a:r>
              <a:rPr lang="en-GB" sz="3000">
                <a:solidFill>
                  <a:srgbClr val="FFFFFF"/>
                </a:solidFill>
              </a:rPr>
              <a:t>Arrow Functions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AutoNum type="arabicPeriod"/>
            </a:pPr>
            <a:r>
              <a:rPr lang="en-GB" sz="3000">
                <a:solidFill>
                  <a:srgbClr val="FFFFFF"/>
                </a:solidFill>
              </a:rPr>
              <a:t>Manipulação de listas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AutoNum type="arabicPeriod"/>
            </a:pPr>
            <a:r>
              <a:rPr lang="en-GB" sz="3000">
                <a:solidFill>
                  <a:srgbClr val="FFFFFF"/>
                </a:solidFill>
              </a:rPr>
              <a:t>Promises 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325" y="3132600"/>
            <a:ext cx="408026" cy="4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813" y="2615188"/>
            <a:ext cx="408026" cy="4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/>
        </p:nvSpPr>
        <p:spPr>
          <a:xfrm>
            <a:off x="210700" y="1984200"/>
            <a:ext cx="79785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</a:rPr>
              <a:t>Obrigado</a:t>
            </a:r>
            <a:endParaRPr sz="6000">
              <a:solidFill>
                <a:srgbClr val="FFFFFF"/>
              </a:solidFill>
            </a:endParaRPr>
          </a:p>
        </p:txBody>
      </p:sp>
      <p:pic>
        <p:nvPicPr>
          <p:cNvPr id="273" name="Google Shape;2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88" y="3921792"/>
            <a:ext cx="316850" cy="30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9988" y="3918163"/>
            <a:ext cx="316875" cy="3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350" y="4353450"/>
            <a:ext cx="374124" cy="3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4591" y="4414926"/>
            <a:ext cx="347694" cy="25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2"/>
          <p:cNvSpPr txBox="1"/>
          <p:nvPr/>
        </p:nvSpPr>
        <p:spPr>
          <a:xfrm>
            <a:off x="825375" y="3869013"/>
            <a:ext cx="2452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Fronteira Rafael</a:t>
            </a:r>
            <a:endParaRPr/>
          </a:p>
        </p:txBody>
      </p:sp>
      <p:sp>
        <p:nvSpPr>
          <p:cNvPr id="278" name="Google Shape;278;p42"/>
          <p:cNvSpPr txBox="1"/>
          <p:nvPr/>
        </p:nvSpPr>
        <p:spPr>
          <a:xfrm>
            <a:off x="825375" y="4302764"/>
            <a:ext cx="2452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Fronteira Rafael</a:t>
            </a:r>
            <a:endParaRPr/>
          </a:p>
        </p:txBody>
      </p:sp>
      <p:sp>
        <p:nvSpPr>
          <p:cNvPr id="279" name="Google Shape;279;p42"/>
          <p:cNvSpPr txBox="1"/>
          <p:nvPr/>
        </p:nvSpPr>
        <p:spPr>
          <a:xfrm>
            <a:off x="5696300" y="3838863"/>
            <a:ext cx="2177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fronteira_rafael</a:t>
            </a:r>
            <a:endParaRPr/>
          </a:p>
        </p:txBody>
      </p:sp>
      <p:sp>
        <p:nvSpPr>
          <p:cNvPr id="280" name="Google Shape;280;p42"/>
          <p:cNvSpPr txBox="1"/>
          <p:nvPr/>
        </p:nvSpPr>
        <p:spPr>
          <a:xfrm>
            <a:off x="5633925" y="4277425"/>
            <a:ext cx="32655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rafael_fronteira@hotmail.com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ctrTitle"/>
          </p:nvPr>
        </p:nvSpPr>
        <p:spPr>
          <a:xfrm>
            <a:off x="59800" y="2090250"/>
            <a:ext cx="9144000" cy="9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Variáveis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/>
        </p:nvSpPr>
        <p:spPr>
          <a:xfrm>
            <a:off x="0" y="1040650"/>
            <a:ext cx="91440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Existem 3 tipos de declaração de variáveis no Javascript.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 sz="1800">
                <a:solidFill>
                  <a:srgbClr val="FF9900"/>
                </a:solidFill>
              </a:rPr>
              <a:t>VAR</a:t>
            </a:r>
            <a:r>
              <a:rPr lang="en-GB" sz="1800">
                <a:solidFill>
                  <a:srgbClr val="FF0000"/>
                </a:solidFill>
              </a:rPr>
              <a:t> </a:t>
            </a:r>
            <a:r>
              <a:rPr lang="en-GB" sz="1800">
                <a:solidFill>
                  <a:srgbClr val="FFFFFF"/>
                </a:solidFill>
              </a:rPr>
              <a:t>- declara uma variável, opcionalmente, inicializando-a com um valor.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 sz="1800">
                <a:solidFill>
                  <a:srgbClr val="FF9900"/>
                </a:solidFill>
              </a:rPr>
              <a:t>LET</a:t>
            </a:r>
            <a:r>
              <a:rPr lang="en-GB" sz="1800">
                <a:solidFill>
                  <a:srgbClr val="FF0000"/>
                </a:solidFill>
              </a:rPr>
              <a:t> </a:t>
            </a:r>
            <a:r>
              <a:rPr lang="en-GB" sz="1800">
                <a:solidFill>
                  <a:srgbClr val="FFFFFF"/>
                </a:solidFill>
              </a:rPr>
              <a:t>- declara uma variável local de escopo em bloco, opcionalmente, inicializando-a com um valor.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 sz="1800">
                <a:solidFill>
                  <a:srgbClr val="FF9900"/>
                </a:solidFill>
              </a:rPr>
              <a:t>CONST</a:t>
            </a:r>
            <a:r>
              <a:rPr lang="en-GB" sz="1800">
                <a:solidFill>
                  <a:srgbClr val="FF0000"/>
                </a:solidFill>
              </a:rPr>
              <a:t> </a:t>
            </a:r>
            <a:r>
              <a:rPr lang="en-GB" sz="1800">
                <a:solidFill>
                  <a:srgbClr val="FFFFFF"/>
                </a:solidFill>
              </a:rPr>
              <a:t>- declara uma constante de escopo de bloco, apenas de leitura.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/>
        </p:nvSpPr>
        <p:spPr>
          <a:xfrm>
            <a:off x="0" y="990400"/>
            <a:ext cx="91440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Qual delas eu devo usar?</a:t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688" y="1946500"/>
            <a:ext cx="5412624" cy="304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1411550" y="1758300"/>
            <a:ext cx="5956800" cy="16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SEMPRE </a:t>
            </a:r>
            <a:r>
              <a:rPr lang="en-GB" sz="2400">
                <a:solidFill>
                  <a:srgbClr val="FFFFFF"/>
                </a:solidFill>
              </a:rPr>
              <a:t>que puder, use </a:t>
            </a:r>
            <a:r>
              <a:rPr lang="en-GB" sz="2400">
                <a:solidFill>
                  <a:srgbClr val="FF9900"/>
                </a:solidFill>
              </a:rPr>
              <a:t>CONST</a:t>
            </a:r>
            <a:r>
              <a:rPr lang="en-GB" sz="2400">
                <a:solidFill>
                  <a:srgbClr val="FFFFFF"/>
                </a:solidFill>
              </a:rPr>
              <a:t> e quando não puder, use </a:t>
            </a:r>
            <a:r>
              <a:rPr lang="en-GB" sz="2400">
                <a:solidFill>
                  <a:srgbClr val="FF9900"/>
                </a:solidFill>
              </a:rPr>
              <a:t>LET</a:t>
            </a:r>
            <a:r>
              <a:rPr lang="en-GB" sz="2400">
                <a:solidFill>
                  <a:srgbClr val="FFFFFF"/>
                </a:solidFill>
              </a:rPr>
              <a:t>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8079" l="0" r="0" t="0"/>
          <a:stretch/>
        </p:blipFill>
        <p:spPr>
          <a:xfrm>
            <a:off x="880800" y="815475"/>
            <a:ext cx="7382400" cy="38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2142600" y="2077350"/>
            <a:ext cx="4954500" cy="16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FF9900"/>
                </a:solidFill>
              </a:rPr>
              <a:t>ESCOPO!</a:t>
            </a:r>
            <a:endParaRPr b="1" sz="600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0475"/>
            <a:ext cx="9144000" cy="422254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0" y="3193750"/>
            <a:ext cx="91440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Let’s code</a:t>
            </a:r>
            <a:endParaRPr b="1" sz="60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